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</p:sldMasterIdLst>
  <p:notesMasterIdLst>
    <p:notesMasterId r:id="rId27"/>
  </p:notesMasterIdLst>
  <p:sldIdLst>
    <p:sldId id="256" r:id="rId5"/>
    <p:sldId id="260" r:id="rId6"/>
    <p:sldId id="278" r:id="rId7"/>
    <p:sldId id="264" r:id="rId8"/>
    <p:sldId id="283" r:id="rId9"/>
    <p:sldId id="286" r:id="rId10"/>
    <p:sldId id="279" r:id="rId11"/>
    <p:sldId id="290" r:id="rId12"/>
    <p:sldId id="289" r:id="rId13"/>
    <p:sldId id="293" r:id="rId14"/>
    <p:sldId id="284" r:id="rId15"/>
    <p:sldId id="292" r:id="rId16"/>
    <p:sldId id="287" r:id="rId17"/>
    <p:sldId id="262" r:id="rId18"/>
    <p:sldId id="258" r:id="rId19"/>
    <p:sldId id="277" r:id="rId20"/>
    <p:sldId id="276" r:id="rId21"/>
    <p:sldId id="261" r:id="rId22"/>
    <p:sldId id="270" r:id="rId23"/>
    <p:sldId id="288" r:id="rId24"/>
    <p:sldId id="267" r:id="rId25"/>
    <p:sldId id="266" r:id="rId26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62330" autoAdjust="0"/>
  </p:normalViewPr>
  <p:slideViewPr>
    <p:cSldViewPr>
      <p:cViewPr varScale="1">
        <p:scale>
          <a:sx n="73" d="100"/>
          <a:sy n="73" d="100"/>
        </p:scale>
        <p:origin x="210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341085-5711-4F06-B4C7-6ED2DB4733D3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53C80B-2A54-4D65-A164-3B1C1FB1B6EA}">
      <dgm:prSet phldrT="[Text]"/>
      <dgm:spPr/>
      <dgm:t>
        <a:bodyPr/>
        <a:lstStyle/>
        <a:p>
          <a:r>
            <a:rPr lang="en-US" dirty="0"/>
            <a:t>Helping Libraries </a:t>
          </a:r>
        </a:p>
        <a:p>
          <a:r>
            <a:rPr lang="en-US" dirty="0"/>
            <a:t>and </a:t>
          </a:r>
        </a:p>
        <a:p>
          <a:r>
            <a:rPr lang="en-US" dirty="0"/>
            <a:t>Library Professionals </a:t>
          </a:r>
        </a:p>
        <a:p>
          <a:r>
            <a:rPr lang="en-US" dirty="0"/>
            <a:t>Succeed</a:t>
          </a:r>
        </a:p>
      </dgm:t>
    </dgm:pt>
    <dgm:pt modelId="{D01ABFAE-BF8B-469D-9BCE-C9E5B582E4DF}" type="parTrans" cxnId="{6FEE8E5B-5268-42C1-B8E3-7955C3616D5E}">
      <dgm:prSet/>
      <dgm:spPr/>
      <dgm:t>
        <a:bodyPr/>
        <a:lstStyle/>
        <a:p>
          <a:endParaRPr lang="en-US"/>
        </a:p>
      </dgm:t>
    </dgm:pt>
    <dgm:pt modelId="{8B59E1C6-F411-4F3A-9602-B6DC2B8B99DB}" type="sibTrans" cxnId="{6FEE8E5B-5268-42C1-B8E3-7955C3616D5E}">
      <dgm:prSet/>
      <dgm:spPr/>
      <dgm:t>
        <a:bodyPr/>
        <a:lstStyle/>
        <a:p>
          <a:endParaRPr lang="en-US"/>
        </a:p>
      </dgm:t>
    </dgm:pt>
    <dgm:pt modelId="{CAAD77D1-E988-4F36-AA55-E848754ECC8A}" type="pres">
      <dgm:prSet presAssocID="{ED341085-5711-4F06-B4C7-6ED2DB4733D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126C45-1D6A-45DA-90CD-7724E4DD64FF}" type="pres">
      <dgm:prSet presAssocID="{E853C80B-2A54-4D65-A164-3B1C1FB1B6EA}" presName="root" presStyleCnt="0">
        <dgm:presLayoutVars>
          <dgm:chMax/>
          <dgm:chPref val="4"/>
        </dgm:presLayoutVars>
      </dgm:prSet>
      <dgm:spPr/>
    </dgm:pt>
    <dgm:pt modelId="{2859EC38-8A60-4F7E-A805-593BAF7AB3B7}" type="pres">
      <dgm:prSet presAssocID="{E853C80B-2A54-4D65-A164-3B1C1FB1B6EA}" presName="rootComposite" presStyleCnt="0">
        <dgm:presLayoutVars/>
      </dgm:prSet>
      <dgm:spPr/>
    </dgm:pt>
    <dgm:pt modelId="{366257D0-24CD-4785-8C31-CC7676005DD8}" type="pres">
      <dgm:prSet presAssocID="{E853C80B-2A54-4D65-A164-3B1C1FB1B6EA}" presName="rootText" presStyleLbl="node0" presStyleIdx="0" presStyleCnt="1" custScaleY="363449" custLinFactNeighborY="24827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32DA6C23-FA23-4E95-8D46-2F741D72C5CF}" type="pres">
      <dgm:prSet presAssocID="{E853C80B-2A54-4D65-A164-3B1C1FB1B6EA}" presName="childShape" presStyleCnt="0">
        <dgm:presLayoutVars>
          <dgm:chMax val="0"/>
          <dgm:chPref val="0"/>
        </dgm:presLayoutVars>
      </dgm:prSet>
      <dgm:spPr/>
    </dgm:pt>
  </dgm:ptLst>
  <dgm:cxnLst>
    <dgm:cxn modelId="{6FEE8E5B-5268-42C1-B8E3-7955C3616D5E}" srcId="{ED341085-5711-4F06-B4C7-6ED2DB4733D3}" destId="{E853C80B-2A54-4D65-A164-3B1C1FB1B6EA}" srcOrd="0" destOrd="0" parTransId="{D01ABFAE-BF8B-469D-9BCE-C9E5B582E4DF}" sibTransId="{8B59E1C6-F411-4F3A-9602-B6DC2B8B99DB}"/>
    <dgm:cxn modelId="{DDAA3C38-A43E-4228-8259-1161DB55E365}" type="presOf" srcId="{E853C80B-2A54-4D65-A164-3B1C1FB1B6EA}" destId="{366257D0-24CD-4785-8C31-CC7676005DD8}" srcOrd="0" destOrd="0" presId="urn:microsoft.com/office/officeart/2008/layout/PictureAccentList"/>
    <dgm:cxn modelId="{6498119D-8AC8-4D04-9490-32CA0220E2B1}" type="presOf" srcId="{ED341085-5711-4F06-B4C7-6ED2DB4733D3}" destId="{CAAD77D1-E988-4F36-AA55-E848754ECC8A}" srcOrd="0" destOrd="0" presId="urn:microsoft.com/office/officeart/2008/layout/PictureAccentList"/>
    <dgm:cxn modelId="{B90D9C7B-1B52-4C1E-B976-0FF2F87A83C7}" type="presParOf" srcId="{CAAD77D1-E988-4F36-AA55-E848754ECC8A}" destId="{C6126C45-1D6A-45DA-90CD-7724E4DD64FF}" srcOrd="0" destOrd="0" presId="urn:microsoft.com/office/officeart/2008/layout/PictureAccentList"/>
    <dgm:cxn modelId="{B5E114B1-1F5F-4224-B425-8D7E41AAC58E}" type="presParOf" srcId="{C6126C45-1D6A-45DA-90CD-7724E4DD64FF}" destId="{2859EC38-8A60-4F7E-A805-593BAF7AB3B7}" srcOrd="0" destOrd="0" presId="urn:microsoft.com/office/officeart/2008/layout/PictureAccentList"/>
    <dgm:cxn modelId="{2C13762C-FCCB-45A5-88A6-CEF854A9F3B6}" type="presParOf" srcId="{2859EC38-8A60-4F7E-A805-593BAF7AB3B7}" destId="{366257D0-24CD-4785-8C31-CC7676005DD8}" srcOrd="0" destOrd="0" presId="urn:microsoft.com/office/officeart/2008/layout/PictureAccentList"/>
    <dgm:cxn modelId="{0CA1A48B-2CAB-45E4-9E66-77DF491DB9BE}" type="presParOf" srcId="{C6126C45-1D6A-45DA-90CD-7724E4DD64FF}" destId="{32DA6C23-FA23-4E95-8D46-2F741D72C5C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61DDC4-D217-4947-B4D3-6F5FBD9C6589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5F1D03-89AA-476B-9835-2A4C8CF9F0A0}">
      <dgm:prSet phldrT="[Text]"/>
      <dgm:spPr/>
      <dgm:t>
        <a:bodyPr/>
        <a:lstStyle/>
        <a:p>
          <a:r>
            <a:rPr lang="en-US" dirty="0"/>
            <a:t>Membership</a:t>
          </a:r>
        </a:p>
      </dgm:t>
    </dgm:pt>
    <dgm:pt modelId="{04038A65-DBD7-4A2E-9956-07B4969EF38F}" type="parTrans" cxnId="{2B10E722-C518-4855-8F87-9FED35498D17}">
      <dgm:prSet/>
      <dgm:spPr/>
      <dgm:t>
        <a:bodyPr/>
        <a:lstStyle/>
        <a:p>
          <a:endParaRPr lang="en-US"/>
        </a:p>
      </dgm:t>
    </dgm:pt>
    <dgm:pt modelId="{95888D84-A240-4940-BFB1-901A429D5548}" type="sibTrans" cxnId="{2B10E722-C518-4855-8F87-9FED35498D17}">
      <dgm:prSet/>
      <dgm:spPr/>
      <dgm:t>
        <a:bodyPr/>
        <a:lstStyle/>
        <a:p>
          <a:endParaRPr lang="en-US"/>
        </a:p>
      </dgm:t>
    </dgm:pt>
    <dgm:pt modelId="{A2CD9E0F-C9DE-4303-A22E-1A4D142B1670}">
      <dgm:prSet phldrT="[Text]"/>
      <dgm:spPr/>
      <dgm:t>
        <a:bodyPr/>
        <a:lstStyle/>
        <a:p>
          <a:r>
            <a:rPr lang="en-US" dirty="0"/>
            <a:t>350+ Academic, Public, Specialty Libraries</a:t>
          </a:r>
        </a:p>
      </dgm:t>
    </dgm:pt>
    <dgm:pt modelId="{A59DD16E-18D2-493F-BC24-EDDE8D88EF9E}" type="parTrans" cxnId="{2EC9AB82-F4B6-4C5C-8BBE-8558B4F671B0}">
      <dgm:prSet/>
      <dgm:spPr/>
      <dgm:t>
        <a:bodyPr/>
        <a:lstStyle/>
        <a:p>
          <a:endParaRPr lang="en-US"/>
        </a:p>
      </dgm:t>
    </dgm:pt>
    <dgm:pt modelId="{8786F058-4825-4B27-BD82-530856E7B401}" type="sibTrans" cxnId="{2EC9AB82-F4B6-4C5C-8BBE-8558B4F671B0}">
      <dgm:prSet/>
      <dgm:spPr/>
      <dgm:t>
        <a:bodyPr/>
        <a:lstStyle/>
        <a:p>
          <a:endParaRPr lang="en-US"/>
        </a:p>
      </dgm:t>
    </dgm:pt>
    <dgm:pt modelId="{6DD2989A-9517-4185-A70E-6A6179F43D9D}">
      <dgm:prSet phldrT="[Text]"/>
      <dgm:spPr/>
      <dgm:t>
        <a:bodyPr/>
        <a:lstStyle/>
        <a:p>
          <a:r>
            <a:rPr lang="en-US" dirty="0"/>
            <a:t>900 Library Professionals</a:t>
          </a:r>
        </a:p>
      </dgm:t>
    </dgm:pt>
    <dgm:pt modelId="{4872732D-8031-47F9-8623-9140FB8B62B2}" type="parTrans" cxnId="{4BBE52FD-99A6-4AA5-8BD9-BAF2BA4DD3E9}">
      <dgm:prSet/>
      <dgm:spPr/>
      <dgm:t>
        <a:bodyPr/>
        <a:lstStyle/>
        <a:p>
          <a:endParaRPr lang="en-US"/>
        </a:p>
      </dgm:t>
    </dgm:pt>
    <dgm:pt modelId="{975EFB52-3EE0-40A9-9FA5-FA26CEDD1C06}" type="sibTrans" cxnId="{4BBE52FD-99A6-4AA5-8BD9-BAF2BA4DD3E9}">
      <dgm:prSet/>
      <dgm:spPr/>
      <dgm:t>
        <a:bodyPr/>
        <a:lstStyle/>
        <a:p>
          <a:endParaRPr lang="en-US"/>
        </a:p>
      </dgm:t>
    </dgm:pt>
    <dgm:pt modelId="{24FE08DC-23E7-4DDA-AA80-B7365437B665}">
      <dgm:prSet phldrT="[Text]"/>
      <dgm:spPr/>
      <dgm:t>
        <a:bodyPr/>
        <a:lstStyle/>
        <a:p>
          <a:r>
            <a:rPr lang="en-US" dirty="0"/>
            <a:t>Student Memberships</a:t>
          </a:r>
        </a:p>
      </dgm:t>
    </dgm:pt>
    <dgm:pt modelId="{9D3C6735-6741-41BB-A83C-D25710D38E2F}" type="parTrans" cxnId="{67763BDF-17DA-4DAE-B205-9184BE2592F6}">
      <dgm:prSet/>
      <dgm:spPr/>
      <dgm:t>
        <a:bodyPr/>
        <a:lstStyle/>
        <a:p>
          <a:endParaRPr lang="en-US"/>
        </a:p>
      </dgm:t>
    </dgm:pt>
    <dgm:pt modelId="{8332EA84-A59E-49A2-9EBD-EE69474186E3}" type="sibTrans" cxnId="{67763BDF-17DA-4DAE-B205-9184BE2592F6}">
      <dgm:prSet/>
      <dgm:spPr/>
      <dgm:t>
        <a:bodyPr/>
        <a:lstStyle/>
        <a:p>
          <a:endParaRPr lang="en-US"/>
        </a:p>
      </dgm:t>
    </dgm:pt>
    <dgm:pt modelId="{642FD7BE-F1B5-470E-A601-DFA2CF4B9DFC}" type="pres">
      <dgm:prSet presAssocID="{0561DDC4-D217-4947-B4D3-6F5FBD9C6589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935CF75-4D32-4C5B-89A9-8C13415473E1}" type="pres">
      <dgm:prSet presAssocID="{2D5F1D03-89AA-476B-9835-2A4C8CF9F0A0}" presName="root" presStyleCnt="0">
        <dgm:presLayoutVars>
          <dgm:chMax/>
          <dgm:chPref val="4"/>
        </dgm:presLayoutVars>
      </dgm:prSet>
      <dgm:spPr/>
    </dgm:pt>
    <dgm:pt modelId="{169DD768-CAA5-4D05-9E77-B171199761F8}" type="pres">
      <dgm:prSet presAssocID="{2D5F1D03-89AA-476B-9835-2A4C8CF9F0A0}" presName="rootComposite" presStyleCnt="0">
        <dgm:presLayoutVars/>
      </dgm:prSet>
      <dgm:spPr/>
    </dgm:pt>
    <dgm:pt modelId="{CBE118A2-17C8-49A9-AFC0-677A68E75A9E}" type="pres">
      <dgm:prSet presAssocID="{2D5F1D03-89AA-476B-9835-2A4C8CF9F0A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4FFCB2C0-2399-44B5-A05E-45CC932BE48F}" type="pres">
      <dgm:prSet presAssocID="{2D5F1D03-89AA-476B-9835-2A4C8CF9F0A0}" presName="childShape" presStyleCnt="0">
        <dgm:presLayoutVars>
          <dgm:chMax val="0"/>
          <dgm:chPref val="0"/>
        </dgm:presLayoutVars>
      </dgm:prSet>
      <dgm:spPr/>
    </dgm:pt>
    <dgm:pt modelId="{A22F2695-6F09-4A49-B092-DB921B63097B}" type="pres">
      <dgm:prSet presAssocID="{A2CD9E0F-C9DE-4303-A22E-1A4D142B1670}" presName="childComposite" presStyleCnt="0">
        <dgm:presLayoutVars>
          <dgm:chMax val="0"/>
          <dgm:chPref val="0"/>
        </dgm:presLayoutVars>
      </dgm:prSet>
      <dgm:spPr/>
    </dgm:pt>
    <dgm:pt modelId="{BFA2E4BA-D440-4D53-B7A6-90EFC8A65128}" type="pres">
      <dgm:prSet presAssocID="{A2CD9E0F-C9DE-4303-A22E-1A4D142B1670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8468D5E-7628-438E-8765-2B4474AD7B24}" type="pres">
      <dgm:prSet presAssocID="{A2CD9E0F-C9DE-4303-A22E-1A4D142B167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1A4FF8-39B4-4E5C-A148-A748DD8AB21D}" type="pres">
      <dgm:prSet presAssocID="{6DD2989A-9517-4185-A70E-6A6179F43D9D}" presName="childComposite" presStyleCnt="0">
        <dgm:presLayoutVars>
          <dgm:chMax val="0"/>
          <dgm:chPref val="0"/>
        </dgm:presLayoutVars>
      </dgm:prSet>
      <dgm:spPr/>
    </dgm:pt>
    <dgm:pt modelId="{D221688D-C2FD-4F2F-86B0-B4797B556345}" type="pres">
      <dgm:prSet presAssocID="{6DD2989A-9517-4185-A70E-6A6179F43D9D}" presName="Image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F39DCDC-7304-41DC-A4DE-E17511F2A9E4}" type="pres">
      <dgm:prSet presAssocID="{6DD2989A-9517-4185-A70E-6A6179F43D9D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B819EC-05B5-4629-9EB0-3691C381EB84}" type="pres">
      <dgm:prSet presAssocID="{24FE08DC-23E7-4DDA-AA80-B7365437B665}" presName="childComposite" presStyleCnt="0">
        <dgm:presLayoutVars>
          <dgm:chMax val="0"/>
          <dgm:chPref val="0"/>
        </dgm:presLayoutVars>
      </dgm:prSet>
      <dgm:spPr/>
    </dgm:pt>
    <dgm:pt modelId="{66E68F36-4F7F-4D95-B3C1-5F0E87EA9AB1}" type="pres">
      <dgm:prSet presAssocID="{24FE08DC-23E7-4DDA-AA80-B7365437B665}" presName="Image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828A0F3-7232-412E-8A10-0C1136A14552}" type="pres">
      <dgm:prSet presAssocID="{24FE08DC-23E7-4DDA-AA80-B7365437B665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8DF149-4D00-498A-BCA4-5944B7342709}" type="presOf" srcId="{A2CD9E0F-C9DE-4303-A22E-1A4D142B1670}" destId="{08468D5E-7628-438E-8765-2B4474AD7B24}" srcOrd="0" destOrd="0" presId="urn:microsoft.com/office/officeart/2008/layout/PictureAccentList"/>
    <dgm:cxn modelId="{2EC9AB82-F4B6-4C5C-8BBE-8558B4F671B0}" srcId="{2D5F1D03-89AA-476B-9835-2A4C8CF9F0A0}" destId="{A2CD9E0F-C9DE-4303-A22E-1A4D142B1670}" srcOrd="0" destOrd="0" parTransId="{A59DD16E-18D2-493F-BC24-EDDE8D88EF9E}" sibTransId="{8786F058-4825-4B27-BD82-530856E7B401}"/>
    <dgm:cxn modelId="{67763BDF-17DA-4DAE-B205-9184BE2592F6}" srcId="{2D5F1D03-89AA-476B-9835-2A4C8CF9F0A0}" destId="{24FE08DC-23E7-4DDA-AA80-B7365437B665}" srcOrd="2" destOrd="0" parTransId="{9D3C6735-6741-41BB-A83C-D25710D38E2F}" sibTransId="{8332EA84-A59E-49A2-9EBD-EE69474186E3}"/>
    <dgm:cxn modelId="{54001FE6-1F44-4E36-9976-26DF3E4E08BB}" type="presOf" srcId="{2D5F1D03-89AA-476B-9835-2A4C8CF9F0A0}" destId="{CBE118A2-17C8-49A9-AFC0-677A68E75A9E}" srcOrd="0" destOrd="0" presId="urn:microsoft.com/office/officeart/2008/layout/PictureAccentList"/>
    <dgm:cxn modelId="{2B10E722-C518-4855-8F87-9FED35498D17}" srcId="{0561DDC4-D217-4947-B4D3-6F5FBD9C6589}" destId="{2D5F1D03-89AA-476B-9835-2A4C8CF9F0A0}" srcOrd="0" destOrd="0" parTransId="{04038A65-DBD7-4A2E-9956-07B4969EF38F}" sibTransId="{95888D84-A240-4940-BFB1-901A429D5548}"/>
    <dgm:cxn modelId="{D941B666-2A8E-4FBA-91AB-0315423233D1}" type="presOf" srcId="{0561DDC4-D217-4947-B4D3-6F5FBD9C6589}" destId="{642FD7BE-F1B5-470E-A601-DFA2CF4B9DFC}" srcOrd="0" destOrd="0" presId="urn:microsoft.com/office/officeart/2008/layout/PictureAccentList"/>
    <dgm:cxn modelId="{70C133D2-0CF6-4FDC-8BEA-D10A79E5008D}" type="presOf" srcId="{24FE08DC-23E7-4DDA-AA80-B7365437B665}" destId="{D828A0F3-7232-412E-8A10-0C1136A14552}" srcOrd="0" destOrd="0" presId="urn:microsoft.com/office/officeart/2008/layout/PictureAccentList"/>
    <dgm:cxn modelId="{4BBE52FD-99A6-4AA5-8BD9-BAF2BA4DD3E9}" srcId="{2D5F1D03-89AA-476B-9835-2A4C8CF9F0A0}" destId="{6DD2989A-9517-4185-A70E-6A6179F43D9D}" srcOrd="1" destOrd="0" parTransId="{4872732D-8031-47F9-8623-9140FB8B62B2}" sibTransId="{975EFB52-3EE0-40A9-9FA5-FA26CEDD1C06}"/>
    <dgm:cxn modelId="{75A66122-D849-4F37-A66B-C4FDB136C273}" type="presOf" srcId="{6DD2989A-9517-4185-A70E-6A6179F43D9D}" destId="{8F39DCDC-7304-41DC-A4DE-E17511F2A9E4}" srcOrd="0" destOrd="0" presId="urn:microsoft.com/office/officeart/2008/layout/PictureAccentList"/>
    <dgm:cxn modelId="{EC47592C-B595-4AE6-820F-7E2D08793659}" type="presParOf" srcId="{642FD7BE-F1B5-470E-A601-DFA2CF4B9DFC}" destId="{C935CF75-4D32-4C5B-89A9-8C13415473E1}" srcOrd="0" destOrd="0" presId="urn:microsoft.com/office/officeart/2008/layout/PictureAccentList"/>
    <dgm:cxn modelId="{90422372-A85E-45C6-8601-A2ABA96C446F}" type="presParOf" srcId="{C935CF75-4D32-4C5B-89A9-8C13415473E1}" destId="{169DD768-CAA5-4D05-9E77-B171199761F8}" srcOrd="0" destOrd="0" presId="urn:microsoft.com/office/officeart/2008/layout/PictureAccentList"/>
    <dgm:cxn modelId="{622BB0A8-8E1C-4027-B67A-D05DC515F884}" type="presParOf" srcId="{169DD768-CAA5-4D05-9E77-B171199761F8}" destId="{CBE118A2-17C8-49A9-AFC0-677A68E75A9E}" srcOrd="0" destOrd="0" presId="urn:microsoft.com/office/officeart/2008/layout/PictureAccentList"/>
    <dgm:cxn modelId="{AA1A6DFD-DECF-490B-BD2A-080FBD1280CA}" type="presParOf" srcId="{C935CF75-4D32-4C5B-89A9-8C13415473E1}" destId="{4FFCB2C0-2399-44B5-A05E-45CC932BE48F}" srcOrd="1" destOrd="0" presId="urn:microsoft.com/office/officeart/2008/layout/PictureAccentList"/>
    <dgm:cxn modelId="{28745B84-C300-4006-8011-2FC5AF82C2AC}" type="presParOf" srcId="{4FFCB2C0-2399-44B5-A05E-45CC932BE48F}" destId="{A22F2695-6F09-4A49-B092-DB921B63097B}" srcOrd="0" destOrd="0" presId="urn:microsoft.com/office/officeart/2008/layout/PictureAccentList"/>
    <dgm:cxn modelId="{E8BBA519-37B8-4D31-B348-50274551C179}" type="presParOf" srcId="{A22F2695-6F09-4A49-B092-DB921B63097B}" destId="{BFA2E4BA-D440-4D53-B7A6-90EFC8A65128}" srcOrd="0" destOrd="0" presId="urn:microsoft.com/office/officeart/2008/layout/PictureAccentList"/>
    <dgm:cxn modelId="{AB04919E-AAB0-40B8-A288-26D37BA1F1F5}" type="presParOf" srcId="{A22F2695-6F09-4A49-B092-DB921B63097B}" destId="{08468D5E-7628-438E-8765-2B4474AD7B24}" srcOrd="1" destOrd="0" presId="urn:microsoft.com/office/officeart/2008/layout/PictureAccentList"/>
    <dgm:cxn modelId="{1C382CFB-7D3C-49D7-B5D3-1E92BB8E2098}" type="presParOf" srcId="{4FFCB2C0-2399-44B5-A05E-45CC932BE48F}" destId="{FF1A4FF8-39B4-4E5C-A148-A748DD8AB21D}" srcOrd="1" destOrd="0" presId="urn:microsoft.com/office/officeart/2008/layout/PictureAccentList"/>
    <dgm:cxn modelId="{2ED5269F-C22D-4749-BD1C-CA718F14EAE6}" type="presParOf" srcId="{FF1A4FF8-39B4-4E5C-A148-A748DD8AB21D}" destId="{D221688D-C2FD-4F2F-86B0-B4797B556345}" srcOrd="0" destOrd="0" presId="urn:microsoft.com/office/officeart/2008/layout/PictureAccentList"/>
    <dgm:cxn modelId="{5A07899B-1E67-409C-9C6A-2E62B172FF5C}" type="presParOf" srcId="{FF1A4FF8-39B4-4E5C-A148-A748DD8AB21D}" destId="{8F39DCDC-7304-41DC-A4DE-E17511F2A9E4}" srcOrd="1" destOrd="0" presId="urn:microsoft.com/office/officeart/2008/layout/PictureAccentList"/>
    <dgm:cxn modelId="{C55425F6-25AE-4DC1-98FA-508986474599}" type="presParOf" srcId="{4FFCB2C0-2399-44B5-A05E-45CC932BE48F}" destId="{A2B819EC-05B5-4629-9EB0-3691C381EB84}" srcOrd="2" destOrd="0" presId="urn:microsoft.com/office/officeart/2008/layout/PictureAccentList"/>
    <dgm:cxn modelId="{6A5E1B7D-634A-461D-8E0A-64A044C71DE3}" type="presParOf" srcId="{A2B819EC-05B5-4629-9EB0-3691C381EB84}" destId="{66E68F36-4F7F-4D95-B3C1-5F0E87EA9AB1}" srcOrd="0" destOrd="0" presId="urn:microsoft.com/office/officeart/2008/layout/PictureAccentList"/>
    <dgm:cxn modelId="{3BB9D166-CC2A-4465-AC23-2FC490E54D13}" type="presParOf" srcId="{A2B819EC-05B5-4629-9EB0-3691C381EB84}" destId="{D828A0F3-7232-412E-8A10-0C1136A1455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EA8E5-CE62-45D9-888E-4D6EBA7881FE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7163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E0DF9-A220-4EBB-82A8-C460D150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33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i="1" dirty="0"/>
              <a:t>Photo of Mary </a:t>
            </a:r>
            <a:r>
              <a:rPr lang="en-US" i="1" dirty="0" err="1"/>
              <a:t>Idema</a:t>
            </a:r>
            <a:r>
              <a:rPr lang="en-US" i="1" dirty="0"/>
              <a:t> Pew</a:t>
            </a:r>
            <a:r>
              <a:rPr lang="en-US" i="1" baseline="0" dirty="0"/>
              <a:t> Library GVSU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56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8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8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50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69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13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99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95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44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96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05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29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79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98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94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Photo: Smithsonian libraries circa 1890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51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03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36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28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39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E0DF9-A220-4EBB-82A8-C460D150E5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17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C37E-3C46-4A9E-968B-EFC4CECC217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BAC915-A8EF-460F-9255-1EFAFF0F5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C37E-3C46-4A9E-968B-EFC4CECC217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C915-A8EF-460F-9255-1EFAFF0F523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ABAC915-A8EF-460F-9255-1EFAFF0F52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C37E-3C46-4A9E-968B-EFC4CECC217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C37E-3C46-4A9E-968B-EFC4CECC217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ABAC915-A8EF-460F-9255-1EFAFF0F5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C37E-3C46-4A9E-968B-EFC4CECC217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BAC915-A8EF-460F-9255-1EFAFF0F523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2BD1C37E-3C46-4A9E-968B-EFC4CECC217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C915-A8EF-460F-9255-1EFAFF0F5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C37E-3C46-4A9E-968B-EFC4CECC217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ABAC915-A8EF-460F-9255-1EFAFF0F5234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C37E-3C46-4A9E-968B-EFC4CECC217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ABAC915-A8EF-460F-9255-1EFAFF0F5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C37E-3C46-4A9E-968B-EFC4CECC217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BAC915-A8EF-460F-9255-1EFAFF0F5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BAC915-A8EF-460F-9255-1EFAFF0F5234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C37E-3C46-4A9E-968B-EFC4CECC217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ABAC915-A8EF-460F-9255-1EFAFF0F523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2BD1C37E-3C46-4A9E-968B-EFC4CECC217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2BD1C37E-3C46-4A9E-968B-EFC4CECC217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BAC915-A8EF-460F-9255-1EFAFF0F5234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cwolford@wayne.edu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gmadziar@milibraries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4495800"/>
            <a:ext cx="5867400" cy="1828800"/>
          </a:xfrm>
        </p:spPr>
        <p:txBody>
          <a:bodyPr>
            <a:normAutofit/>
          </a:bodyPr>
          <a:lstStyle/>
          <a:p>
            <a:r>
              <a:rPr lang="en-US" dirty="0"/>
              <a:t>Welcome to the </a:t>
            </a:r>
            <a:br>
              <a:rPr lang="en-US" dirty="0"/>
            </a:br>
            <a:r>
              <a:rPr lang="en-US" dirty="0"/>
              <a:t>Michigan Library Association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i="1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7" b="23377"/>
          <a:stretch>
            <a:fillRect/>
          </a:stretch>
        </p:blipFill>
        <p:spPr>
          <a:xfrm>
            <a:off x="3000375" y="609600"/>
            <a:ext cx="5867400" cy="3124200"/>
          </a:xfrm>
        </p:spPr>
      </p:pic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304800" y="685800"/>
            <a:ext cx="2514600" cy="5562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Steven Bowers, MLIS 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DALNET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MLA President</a:t>
            </a:r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Gail Madziar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Executive Director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Michigan Library Association</a:t>
            </a:r>
          </a:p>
        </p:txBody>
      </p:sp>
      <p:pic>
        <p:nvPicPr>
          <p:cNvPr id="4" name="Picture 3" descr="NewTranspML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410200"/>
            <a:ext cx="1425972" cy="73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375" r="21457"/>
          <a:stretch/>
        </p:blipFill>
        <p:spPr>
          <a:xfrm>
            <a:off x="2971800" y="685800"/>
            <a:ext cx="5971956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286000"/>
            <a:ext cx="1138238" cy="11382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7709" y="1371600"/>
            <a:ext cx="2590800" cy="5257800"/>
          </a:xfrm>
        </p:spPr>
        <p:txBody>
          <a:bodyPr vert="horz" anchor="t">
            <a:normAutofit/>
          </a:bodyPr>
          <a:lstStyle/>
          <a:p>
            <a:pPr lvl="1"/>
            <a:r>
              <a:rPr lang="en-US" sz="2000" dirty="0"/>
              <a:t>Theodore Roosevelt’s personal journal on the day both his wife and mother passed away.</a:t>
            </a:r>
            <a:endParaRPr lang="en-US" dirty="0"/>
          </a:p>
        </p:txBody>
      </p:sp>
      <p:pic>
        <p:nvPicPr>
          <p:cNvPr id="8" name="Picture 7" descr="NewTranspML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29" y="5224752"/>
            <a:ext cx="1552575" cy="79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7A8B3E-A078-41B1-972C-DA72E76AC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913575"/>
            <a:ext cx="3429000" cy="516205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854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3048000" y="609600"/>
            <a:ext cx="56388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b="1" dirty="0"/>
          </a:p>
          <a:p>
            <a:pPr lvl="1"/>
            <a:r>
              <a:rPr lang="en-US" sz="2400" b="1" dirty="0"/>
              <a:t>Stay on trend </a:t>
            </a:r>
          </a:p>
          <a:p>
            <a:pPr lvl="1"/>
            <a:r>
              <a:rPr lang="en-US" sz="2400" b="1" dirty="0"/>
              <a:t>Advance your career. </a:t>
            </a:r>
          </a:p>
          <a:p>
            <a:pPr lvl="1"/>
            <a:r>
              <a:rPr lang="en-US" sz="2400" b="1" dirty="0"/>
              <a:t>Be more competitive in the job market. </a:t>
            </a:r>
          </a:p>
          <a:p>
            <a:pPr lvl="1"/>
            <a:r>
              <a:rPr lang="en-US" sz="2400" b="1" dirty="0"/>
              <a:t>Presentation and Leadership Opportunities</a:t>
            </a:r>
          </a:p>
          <a:p>
            <a:pPr lvl="1"/>
            <a:r>
              <a:rPr lang="en-US" sz="2400" b="1" dirty="0"/>
              <a:t>What you didn’t learn in library school.</a:t>
            </a:r>
          </a:p>
          <a:p>
            <a:pPr lvl="1"/>
            <a:endParaRPr lang="en-US" dirty="0"/>
          </a:p>
        </p:txBody>
      </p:sp>
      <p:pic>
        <p:nvPicPr>
          <p:cNvPr id="9" name="Picture 8" descr="NewTranspML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410200"/>
            <a:ext cx="1219200" cy="62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28600" y="1219200"/>
            <a:ext cx="281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Professional Development</a:t>
            </a:r>
            <a:r>
              <a:rPr lang="en-US" sz="2800" b="1" u="sng" dirty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4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10766" y="5399809"/>
            <a:ext cx="5867400" cy="1219200"/>
          </a:xfrm>
        </p:spPr>
        <p:txBody>
          <a:bodyPr/>
          <a:lstStyle/>
          <a:p>
            <a:r>
              <a:rPr lang="en-US" dirty="0"/>
              <a:t>Student Benefits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r="4184"/>
          <a:stretch>
            <a:fillRect/>
          </a:stretch>
        </p:blipFill>
        <p:spPr>
          <a:xfrm>
            <a:off x="2895600" y="609600"/>
            <a:ext cx="6076950" cy="44196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7709" y="1371600"/>
            <a:ext cx="2590800" cy="5257800"/>
          </a:xfrm>
        </p:spPr>
        <p:txBody>
          <a:bodyPr vert="horz" anchor="t">
            <a:normAutofit/>
          </a:bodyPr>
          <a:lstStyle/>
          <a:p>
            <a:pPr lvl="1"/>
            <a:r>
              <a:rPr lang="en-US" sz="2000" dirty="0"/>
              <a:t>Joint ALA/MLA Student Membership $40 per year</a:t>
            </a:r>
          </a:p>
          <a:p>
            <a:pPr lvl="1"/>
            <a:r>
              <a:rPr lang="en-US" sz="2000" dirty="0"/>
              <a:t>Job board and resume posting</a:t>
            </a:r>
          </a:p>
          <a:p>
            <a:pPr lvl="1"/>
            <a:r>
              <a:rPr lang="en-US" sz="2000" dirty="0"/>
              <a:t>MLA Event Scholarships</a:t>
            </a:r>
            <a:endParaRPr lang="en-US" dirty="0"/>
          </a:p>
        </p:txBody>
      </p:sp>
      <p:pic>
        <p:nvPicPr>
          <p:cNvPr id="8" name="Picture 7" descr="NewTranspML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5375156"/>
            <a:ext cx="1552575" cy="79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2280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4294967295"/>
          </p:nvPr>
        </p:nvSpPr>
        <p:spPr>
          <a:xfrm>
            <a:off x="4599709" y="1291483"/>
            <a:ext cx="3962400" cy="4343400"/>
          </a:xfrm>
        </p:spPr>
        <p:txBody>
          <a:bodyPr>
            <a:normAutofit/>
          </a:bodyPr>
          <a:lstStyle/>
          <a:p>
            <a:pPr marL="685800" lvl="1" indent="-342900">
              <a:buFont typeface="Courier New" panose="02070309020205020404" pitchFamily="49" charset="0"/>
              <a:buChar char="o"/>
            </a:pPr>
            <a:endParaRPr lang="en-US" sz="4400" dirty="0"/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Career 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Confidence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Leadership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Networking</a:t>
            </a:r>
          </a:p>
          <a:p>
            <a:pPr lvl="1"/>
            <a:endParaRPr lang="en-US" sz="4400" dirty="0"/>
          </a:p>
          <a:p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8C91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927802"/>
          </a:xfrm>
          <a:prstGeom prst="rect">
            <a:avLst/>
          </a:prstGeom>
          <a:solidFill>
            <a:srgbClr val="8C91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MLA Mentor Program 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3124200" y="4824846"/>
            <a:ext cx="3665538" cy="1181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/>
          </a:p>
        </p:txBody>
      </p:sp>
      <p:pic>
        <p:nvPicPr>
          <p:cNvPr id="1026" name="Picture 2" descr="https://michiganlibraryasso399.sharepoint.com/MLA%20Shared%20Documents/Professional%20Development/MLA%20Mentoring%20Program/Mentor%20Progr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0988"/>
            <a:ext cx="3649589" cy="51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691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008" y="1066800"/>
            <a:ext cx="2362200" cy="990600"/>
          </a:xfrm>
        </p:spPr>
        <p:txBody>
          <a:bodyPr/>
          <a:lstStyle/>
          <a:p>
            <a:r>
              <a:rPr lang="en-US" sz="3200" dirty="0"/>
              <a:t>You Can  Connect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48000" y="1219200"/>
            <a:ext cx="5943599" cy="5410200"/>
          </a:xfrm>
        </p:spPr>
        <p:txBody>
          <a:bodyPr>
            <a:normAutofit/>
          </a:bodyPr>
          <a:lstStyle/>
          <a:p>
            <a:r>
              <a:rPr lang="en-US" sz="2800" dirty="0"/>
              <a:t>Interest Groups</a:t>
            </a:r>
          </a:p>
          <a:p>
            <a:pPr lvl="1"/>
            <a:r>
              <a:rPr lang="en-US" sz="2300" dirty="0"/>
              <a:t>http://www.milibraries.org/membership/interest-groups/</a:t>
            </a:r>
          </a:p>
          <a:p>
            <a:r>
              <a:rPr lang="en-US" sz="2800" dirty="0"/>
              <a:t>Social Networking Sites. </a:t>
            </a:r>
          </a:p>
          <a:p>
            <a:pPr lvl="1"/>
            <a:r>
              <a:rPr lang="en-US" dirty="0"/>
              <a:t>Facebook @Michigan Library Association </a:t>
            </a:r>
          </a:p>
          <a:p>
            <a:pPr lvl="1"/>
            <a:r>
              <a:rPr lang="en-US" dirty="0"/>
              <a:t>Tweet @</a:t>
            </a:r>
            <a:r>
              <a:rPr lang="en-US" dirty="0" err="1"/>
              <a:t>MLAoffice</a:t>
            </a:r>
            <a:endParaRPr lang="en-US" dirty="0"/>
          </a:p>
          <a:p>
            <a:pPr lvl="1"/>
            <a:r>
              <a:rPr lang="en-US" dirty="0"/>
              <a:t>Expand Your List of Professional Contacts</a:t>
            </a:r>
          </a:p>
          <a:p>
            <a:r>
              <a:rPr lang="en-US" dirty="0"/>
              <a:t>In person and virtual events and workgroups</a:t>
            </a:r>
          </a:p>
        </p:txBody>
      </p:sp>
      <p:pic>
        <p:nvPicPr>
          <p:cNvPr id="5" name="Picture 4" descr="NewTranspML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562600"/>
            <a:ext cx="1231308" cy="632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http://www.mla.lib.mi.us/sites/default/files/images/LOGO_FACEBOO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75614"/>
            <a:ext cx="1371600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Get Involved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24200" y="914400"/>
            <a:ext cx="56388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Leadership opportunities</a:t>
            </a:r>
          </a:p>
          <a:p>
            <a:pPr lvl="1"/>
            <a:r>
              <a:rPr lang="en-US" dirty="0"/>
              <a:t>Serve and lead workgroups, committees and boards.</a:t>
            </a:r>
          </a:p>
          <a:p>
            <a:r>
              <a:rPr lang="en-US" dirty="0"/>
              <a:t>Networking</a:t>
            </a:r>
          </a:p>
          <a:p>
            <a:pPr lvl="1"/>
            <a:r>
              <a:rPr lang="en-US" dirty="0"/>
              <a:t>Connect with your peers from across the state. </a:t>
            </a:r>
          </a:p>
          <a:p>
            <a:pPr lvl="1"/>
            <a:r>
              <a:rPr lang="en-US" dirty="0"/>
              <a:t>Talk with seasoned professionals and those in their first jobs.</a:t>
            </a:r>
          </a:p>
          <a:p>
            <a:r>
              <a:rPr lang="en-US" dirty="0"/>
              <a:t>Career Development</a:t>
            </a:r>
          </a:p>
          <a:p>
            <a:pPr lvl="1"/>
            <a:r>
              <a:rPr lang="en-US" dirty="0"/>
              <a:t>MLA can assist with your job search via our Website portal </a:t>
            </a:r>
          </a:p>
          <a:p>
            <a:pPr lvl="1"/>
            <a:r>
              <a:rPr lang="en-US" dirty="0"/>
              <a:t>Get connected with library directors and others looking to expand their staff. </a:t>
            </a:r>
          </a:p>
          <a:p>
            <a:r>
              <a:rPr lang="en-US" dirty="0"/>
              <a:t>Presentation Opportunities</a:t>
            </a:r>
          </a:p>
          <a:p>
            <a:pPr lvl="1"/>
            <a:r>
              <a:rPr lang="en-US" dirty="0"/>
              <a:t>Statewide Conferences and workshops</a:t>
            </a:r>
          </a:p>
        </p:txBody>
      </p:sp>
      <p:pic>
        <p:nvPicPr>
          <p:cNvPr id="5" name="Picture 4" descr="NewTranspML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18" y="5536928"/>
            <a:ext cx="1143000" cy="586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90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Leadership </a:t>
            </a:r>
          </a:p>
        </p:txBody>
      </p:sp>
      <p:pic>
        <p:nvPicPr>
          <p:cNvPr id="10" name="Picture 9" descr="NewTranspML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469" y="5943600"/>
            <a:ext cx="1456531" cy="74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0308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7" b="11526"/>
          <a:stretch/>
        </p:blipFill>
        <p:spPr>
          <a:xfrm>
            <a:off x="623455" y="2438400"/>
            <a:ext cx="7910945" cy="3918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81000"/>
            <a:ext cx="2743200" cy="179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61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Development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Network with Library Professionals at all career levels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124200" y="914400"/>
            <a:ext cx="5638800" cy="4724400"/>
          </a:xfrm>
        </p:spPr>
        <p:txBody>
          <a:bodyPr>
            <a:normAutofit/>
          </a:bodyPr>
          <a:lstStyle/>
          <a:p>
            <a:r>
              <a:rPr lang="en-US" b="1" dirty="0"/>
              <a:t>The MLA Career Center</a:t>
            </a:r>
          </a:p>
          <a:p>
            <a:pPr lvl="1"/>
            <a:r>
              <a:rPr lang="en-US" dirty="0"/>
              <a:t>Extensive database of job postings</a:t>
            </a:r>
          </a:p>
          <a:p>
            <a:pPr lvl="1"/>
            <a:r>
              <a:rPr lang="en-US" dirty="0"/>
              <a:t>Résumé examples</a:t>
            </a:r>
          </a:p>
          <a:p>
            <a:pPr lvl="1"/>
            <a:r>
              <a:rPr lang="en-US" dirty="0"/>
              <a:t>Interviewing tips</a:t>
            </a:r>
          </a:p>
          <a:p>
            <a:pPr lvl="1"/>
            <a:r>
              <a:rPr lang="en-US" dirty="0"/>
              <a:t>Career articles</a:t>
            </a:r>
          </a:p>
          <a:p>
            <a:pPr lvl="1"/>
            <a:r>
              <a:rPr lang="en-US" dirty="0"/>
              <a:t>Helpful resources for career advancement.</a:t>
            </a:r>
          </a:p>
          <a:p>
            <a:r>
              <a:rPr lang="en-US" dirty="0"/>
              <a:t>Visit website and click </a:t>
            </a:r>
          </a:p>
          <a:p>
            <a:pPr lvl="1"/>
            <a:r>
              <a:rPr lang="en-US" dirty="0" err="1"/>
              <a:t>Jobline</a:t>
            </a:r>
            <a:r>
              <a:rPr lang="en-US" dirty="0"/>
              <a:t> and Careers</a:t>
            </a:r>
          </a:p>
          <a:p>
            <a:pPr lvl="2"/>
            <a:r>
              <a:rPr lang="en-US"/>
              <a:t>http</a:t>
            </a:r>
            <a:r>
              <a:rPr lang="en-US" dirty="0"/>
              <a:t>://jobs.milibraries.org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5" name="Picture 4" descr="NewTranspML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495800"/>
            <a:ext cx="2523331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486400" y="5606534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www.milibraries</a:t>
            </a:r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i="1" dirty="0">
                <a:solidFill>
                  <a:srgbClr val="FF0000"/>
                </a:solidFill>
              </a:rPr>
              <a:t>org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052" y="116041"/>
            <a:ext cx="3316287" cy="827276"/>
          </a:xfrm>
        </p:spPr>
        <p:txBody>
          <a:bodyPr/>
          <a:lstStyle/>
          <a:p>
            <a:r>
              <a:rPr lang="en-US" dirty="0"/>
              <a:t>Job Search</a:t>
            </a:r>
          </a:p>
        </p:txBody>
      </p:sp>
      <p:sp>
        <p:nvSpPr>
          <p:cNvPr id="7" name="Rectangle 6"/>
          <p:cNvSpPr/>
          <p:nvPr/>
        </p:nvSpPr>
        <p:spPr>
          <a:xfrm>
            <a:off x="3165764" y="296986"/>
            <a:ext cx="594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</a:rPr>
              <a:t>Search through the Michigan Library Association's online jobs to find your new career path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038600" y="91681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www.milibraries</a:t>
            </a:r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i="1" dirty="0">
                <a:solidFill>
                  <a:srgbClr val="FF0000"/>
                </a:solidFill>
              </a:rPr>
              <a:t>org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7128"/>
          <a:stretch/>
        </p:blipFill>
        <p:spPr>
          <a:xfrm>
            <a:off x="793100" y="1286148"/>
            <a:ext cx="7613349" cy="5045107"/>
          </a:xfrm>
          <a:prstGeom prst="rect">
            <a:avLst/>
          </a:prstGeom>
        </p:spPr>
      </p:pic>
      <p:pic>
        <p:nvPicPr>
          <p:cNvPr id="16" name="Picture 15" descr="NewTranspML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82" y="5715000"/>
            <a:ext cx="1087437" cy="558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848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TranspML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276600"/>
            <a:ext cx="2523331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32509" y="4882118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www.milibraries</a:t>
            </a:r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i="1" dirty="0">
                <a:solidFill>
                  <a:srgbClr val="FF0000"/>
                </a:solidFill>
              </a:rPr>
              <a:t>org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715759951"/>
              </p:ext>
            </p:extLst>
          </p:nvPr>
        </p:nvGraphicFramePr>
        <p:xfrm>
          <a:off x="3200400" y="2362200"/>
          <a:ext cx="5562600" cy="368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149350"/>
          </a:xfrm>
        </p:spPr>
        <p:txBody>
          <a:bodyPr>
            <a:noAutofit/>
          </a:bodyPr>
          <a:lstStyle/>
          <a:p>
            <a:r>
              <a:rPr lang="en-US" sz="8000" dirty="0"/>
              <a:t>MLA Mission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052" y="116041"/>
            <a:ext cx="3316287" cy="827276"/>
          </a:xfrm>
        </p:spPr>
        <p:txBody>
          <a:bodyPr/>
          <a:lstStyle/>
          <a:p>
            <a:r>
              <a:rPr lang="en-US" dirty="0"/>
              <a:t>Job Search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5582" y="526215"/>
            <a:ext cx="4987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</a:rPr>
              <a:t>Post Your Resume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135582" y="758651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www.milibraries</a:t>
            </a:r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i="1" dirty="0">
                <a:solidFill>
                  <a:srgbClr val="FF0000"/>
                </a:solidFill>
              </a:rPr>
              <a:t>org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 descr="NewTranspML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5715000"/>
            <a:ext cx="1087437" cy="558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86148"/>
            <a:ext cx="6389966" cy="511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0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Your Profession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200400" y="1219200"/>
            <a:ext cx="5638800" cy="5410200"/>
          </a:xfrm>
        </p:spPr>
        <p:txBody>
          <a:bodyPr/>
          <a:lstStyle/>
          <a:p>
            <a:r>
              <a:rPr lang="en-US" dirty="0"/>
              <a:t>Set the direction for the future</a:t>
            </a:r>
          </a:p>
          <a:p>
            <a:r>
              <a:rPr lang="en-US" dirty="0"/>
              <a:t>Collaborate with other students and library professionals</a:t>
            </a:r>
          </a:p>
          <a:p>
            <a:r>
              <a:rPr lang="en-US" dirty="0"/>
              <a:t>Advance the profession</a:t>
            </a:r>
          </a:p>
          <a:p>
            <a:r>
              <a:rPr lang="en-US" dirty="0"/>
              <a:t>Learn, teach, present, lead</a:t>
            </a:r>
          </a:p>
          <a:p>
            <a:r>
              <a:rPr lang="en-US" dirty="0"/>
              <a:t>Advocate for libraries and patrons</a:t>
            </a:r>
          </a:p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NewTranspML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495800"/>
            <a:ext cx="2523331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4891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705600" cy="3352800"/>
          </a:xfrm>
        </p:spPr>
        <p:txBody>
          <a:bodyPr>
            <a:normAutofit/>
          </a:bodyPr>
          <a:lstStyle/>
          <a:p>
            <a:r>
              <a:rPr lang="en-US" sz="2000" dirty="0"/>
              <a:t>Contact Information:</a:t>
            </a:r>
          </a:p>
          <a:p>
            <a:endParaRPr lang="en-US" sz="2000" dirty="0"/>
          </a:p>
          <a:p>
            <a:r>
              <a:rPr lang="en-US" sz="2000" dirty="0"/>
              <a:t>Steve Bowers</a:t>
            </a:r>
          </a:p>
          <a:p>
            <a:r>
              <a:rPr lang="en-US" sz="2000" cap="none" dirty="0">
                <a:solidFill>
                  <a:srgbClr val="FF0000"/>
                </a:solidFill>
                <a:hlinkClick r:id="rId3"/>
              </a:rPr>
              <a:t>sbowers@wayne.edu</a:t>
            </a:r>
            <a:endParaRPr lang="en-US" sz="2000" cap="none" dirty="0">
              <a:solidFill>
                <a:srgbClr val="FF0000"/>
              </a:solidFill>
            </a:endParaRPr>
          </a:p>
          <a:p>
            <a:r>
              <a:rPr lang="en-US" sz="2000" cap="none" dirty="0"/>
              <a:t>313-577-6789</a:t>
            </a:r>
          </a:p>
          <a:p>
            <a:endParaRPr lang="en-US" sz="2000" cap="none" dirty="0"/>
          </a:p>
          <a:p>
            <a:r>
              <a:rPr lang="en-US" sz="2000" dirty="0"/>
              <a:t>Gail Madziar</a:t>
            </a:r>
          </a:p>
          <a:p>
            <a:r>
              <a:rPr lang="en-US" sz="2000" cap="none" dirty="0">
                <a:solidFill>
                  <a:srgbClr val="FF0000"/>
                </a:solidFill>
                <a:hlinkClick r:id="rId4"/>
              </a:rPr>
              <a:t>gmadziar@milibraries.org</a:t>
            </a:r>
            <a:endParaRPr lang="en-US" sz="2000" cap="none" dirty="0">
              <a:solidFill>
                <a:srgbClr val="FF0000"/>
              </a:solidFill>
            </a:endParaRPr>
          </a:p>
          <a:p>
            <a:r>
              <a:rPr lang="en-US" sz="2000" cap="none" dirty="0"/>
              <a:t>517-394-2774</a:t>
            </a:r>
          </a:p>
          <a:p>
            <a:endParaRPr lang="en-US" cap="none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3339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www.milibraries</a:t>
            </a:r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i="1" dirty="0">
                <a:solidFill>
                  <a:srgbClr val="FF0000"/>
                </a:solidFill>
              </a:rPr>
              <a:t>org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28600" y="838200"/>
            <a:ext cx="2017264" cy="4419600"/>
          </a:xfrm>
        </p:spPr>
        <p:txBody>
          <a:bodyPr/>
          <a:lstStyle/>
          <a:p>
            <a:r>
              <a:rPr lang="en-US" sz="2400" dirty="0"/>
              <a:t>What is an association? </a:t>
            </a:r>
          </a:p>
          <a:p>
            <a:r>
              <a:rPr lang="en-US" sz="2400" dirty="0"/>
              <a:t>Who belongs?</a:t>
            </a:r>
          </a:p>
          <a:p>
            <a:r>
              <a:rPr lang="en-US" sz="2400" dirty="0"/>
              <a:t>Why belong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t="5682" b="17046"/>
          <a:stretch/>
        </p:blipFill>
        <p:spPr>
          <a:xfrm>
            <a:off x="2286000" y="152400"/>
            <a:ext cx="6824382" cy="662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NewTranspML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5486400"/>
            <a:ext cx="1632744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8876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723900" y="2590800"/>
            <a:ext cx="8077200" cy="3505200"/>
          </a:xfrm>
        </p:spPr>
        <p:txBody>
          <a:bodyPr>
            <a:noAutofit/>
          </a:bodyPr>
          <a:lstStyle/>
          <a:p>
            <a:pPr marL="274320" lvl="1" indent="0">
              <a:buNone/>
            </a:pPr>
            <a:r>
              <a:rPr lang="en-US" sz="3600" b="1" dirty="0"/>
              <a:t>Founded in 1890 and guided by the belief that free access to information is the cornerstone to a free society.</a:t>
            </a:r>
          </a:p>
          <a:p>
            <a:endParaRPr lang="en-US" sz="2000" dirty="0"/>
          </a:p>
        </p:txBody>
      </p:sp>
      <p:pic>
        <p:nvPicPr>
          <p:cNvPr id="5" name="Picture 4" descr="NewTranspML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5638800"/>
            <a:ext cx="1281545" cy="65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-152400" y="533400"/>
            <a:ext cx="9829800" cy="19812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Michigan’s Professional Library Association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877213204"/>
              </p:ext>
            </p:extLst>
          </p:nvPr>
        </p:nvGraphicFramePr>
        <p:xfrm>
          <a:off x="304800" y="381000"/>
          <a:ext cx="88392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1222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7500" t="15109" r="8333" b="25506"/>
          <a:stretch/>
        </p:blipFill>
        <p:spPr>
          <a:xfrm>
            <a:off x="0" y="-152400"/>
            <a:ext cx="10058399" cy="737457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099" y="5181600"/>
            <a:ext cx="9982199" cy="1576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Lt. Governor Brian </a:t>
            </a:r>
            <a:r>
              <a:rPr lang="en-US" dirty="0" err="1">
                <a:solidFill>
                  <a:schemeClr val="bg1"/>
                </a:solidFill>
              </a:rPr>
              <a:t>Calley</a:t>
            </a:r>
            <a:r>
              <a:rPr lang="en-US" dirty="0">
                <a:solidFill>
                  <a:schemeClr val="bg1"/>
                </a:solidFill>
              </a:rPr>
              <a:t> and Lance Werner MLA Past President and WSU 2017 Alumni of the Year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type="body" sz="half" idx="4294967295"/>
          </p:nvPr>
        </p:nvSpPr>
        <p:spPr>
          <a:xfrm>
            <a:off x="-3200400" y="612045"/>
            <a:ext cx="2590800" cy="52578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9" name="Picture 8" descr="NewTranspML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94214" y="5498217"/>
            <a:ext cx="1447800" cy="74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140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6517" y="2270597"/>
            <a:ext cx="2501390" cy="3467100"/>
          </a:xfrm>
        </p:spPr>
        <p:txBody>
          <a:bodyPr/>
          <a:lstStyle/>
          <a:p>
            <a:r>
              <a:rPr lang="en-US" dirty="0"/>
              <a:t>Steve Bowers and MLA Legislator of the Year Senator Jack Brandenburg at MLA board of directors meeting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1294607"/>
          </a:xfrm>
        </p:spPr>
        <p:txBody>
          <a:bodyPr>
            <a:normAutofit/>
          </a:bodyPr>
          <a:lstStyle/>
          <a:p>
            <a:r>
              <a:rPr lang="en-US" sz="2400" b="1" dirty="0"/>
              <a:t>Meet Your Elected Officials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747222"/>
            <a:ext cx="1298115" cy="8499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E80C4B-81CA-4F5F-9088-027B9AF5E4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3810000" y="838200"/>
            <a:ext cx="4245029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1563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10FA5B-2952-43AE-BC65-F7E011EC62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471"/>
            <a:ext cx="9144000" cy="51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89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217E60-053C-459F-B379-A1772CE5A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836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08A0B290FF9A48A62B6AC6CE8CCCCF" ma:contentTypeVersion="9" ma:contentTypeDescription="Create a new document." ma:contentTypeScope="" ma:versionID="937525629a6b193c97018d9a04556eea">
  <xsd:schema xmlns:xsd="http://www.w3.org/2001/XMLSchema" xmlns:xs="http://www.w3.org/2001/XMLSchema" xmlns:p="http://schemas.microsoft.com/office/2006/metadata/properties" xmlns:ns2="229f3553-1680-48dd-8e6e-9b64a0ee623d" xmlns:ns3="2d935343-5a09-4cfb-b972-d7007d41cda6" targetNamespace="http://schemas.microsoft.com/office/2006/metadata/properties" ma:root="true" ma:fieldsID="b9eb846df2fa5d11b1b77cd1061b0326" ns2:_="" ns3:_="">
    <xsd:import namespace="229f3553-1680-48dd-8e6e-9b64a0ee623d"/>
    <xsd:import namespace="2d935343-5a09-4cfb-b972-d7007d41cda6"/>
    <xsd:element name="properties">
      <xsd:complexType>
        <xsd:sequence>
          <xsd:element name="documentManagement">
            <xsd:complexType>
              <xsd:all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9f3553-1680-48dd-8e6e-9b64a0ee623d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9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0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935343-5a09-4cfb-b972-d7007d41c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4488D9-8208-45FC-898E-AB324F68663C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2d935343-5a09-4cfb-b972-d7007d41cda6"/>
    <ds:schemaRef ds:uri="229f3553-1680-48dd-8e6e-9b64a0ee623d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82FD0E1-181D-4708-B771-41C8518B14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9f3553-1680-48dd-8e6e-9b64a0ee623d"/>
    <ds:schemaRef ds:uri="2d935343-5a09-4cfb-b972-d7007d41cd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957816-CEC9-4869-AA90-4F8E70E1B0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1684</TotalTime>
  <Words>424</Words>
  <Application>Microsoft Office PowerPoint</Application>
  <PresentationFormat>On-screen Show (4:3)</PresentationFormat>
  <Paragraphs>133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Courier New</vt:lpstr>
      <vt:lpstr>Georgia</vt:lpstr>
      <vt:lpstr>Wingdings</vt:lpstr>
      <vt:lpstr>Wingdings 2</vt:lpstr>
      <vt:lpstr>Civic</vt:lpstr>
      <vt:lpstr>Welcome to the  Michigan Library Association  </vt:lpstr>
      <vt:lpstr>MLA Mission</vt:lpstr>
      <vt:lpstr>PowerPoint Presentation</vt:lpstr>
      <vt:lpstr>PowerPoint Presentation</vt:lpstr>
      <vt:lpstr>PowerPoint Presentation</vt:lpstr>
      <vt:lpstr>Lt. Governor Brian Calley and Lance Werner MLA Past President and WSU 2017 Alumni of the Year</vt:lpstr>
      <vt:lpstr>Steve Bowers and MLA Legislator of the Year Senator Jack Brandenburg at MLA board of directors meeting</vt:lpstr>
      <vt:lpstr>PowerPoint Presentation</vt:lpstr>
      <vt:lpstr>PowerPoint Presentation</vt:lpstr>
      <vt:lpstr>PowerPoint Presentation</vt:lpstr>
      <vt:lpstr>PowerPoint Presentation</vt:lpstr>
      <vt:lpstr>Student Benefits</vt:lpstr>
      <vt:lpstr>PowerPoint Presentation</vt:lpstr>
      <vt:lpstr>You Can  Connect</vt:lpstr>
      <vt:lpstr>Get Involved</vt:lpstr>
      <vt:lpstr>Leadership </vt:lpstr>
      <vt:lpstr>Networking</vt:lpstr>
      <vt:lpstr>Career Development</vt:lpstr>
      <vt:lpstr>Job Search</vt:lpstr>
      <vt:lpstr>Job Search</vt:lpstr>
      <vt:lpstr>Impact Your Profession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Michigan Library Association</dc:title>
  <dc:creator>gailm</dc:creator>
  <cp:lastModifiedBy>Jodi Coalter</cp:lastModifiedBy>
  <cp:revision>73</cp:revision>
  <cp:lastPrinted>2014-03-20T16:54:16Z</cp:lastPrinted>
  <dcterms:created xsi:type="dcterms:W3CDTF">2014-01-30T14:25:57Z</dcterms:created>
  <dcterms:modified xsi:type="dcterms:W3CDTF">2018-04-09T19:49:47Z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0x010100B708A0B290FF9A48A62B6AC6CE8CCCCF</vt:lpwstr>
  </property>
  <property fmtid="{D5CDD505-2E9C-101B-9397-08002B2CF9AE}" pid="3" name="IsMyDocuments">
    <vt:bool>true</vt:bool>
  </property>
</Properties>
</file>