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notesMasterIdLst>
    <p:notesMasterId r:id="rId13"/>
  </p:notesMasterIdLst>
  <p:sldIdLst>
    <p:sldId id="267" r:id="rId2"/>
    <p:sldId id="306" r:id="rId3"/>
    <p:sldId id="309" r:id="rId4"/>
    <p:sldId id="307" r:id="rId5"/>
    <p:sldId id="312" r:id="rId6"/>
    <p:sldId id="276" r:id="rId7"/>
    <p:sldId id="271" r:id="rId8"/>
    <p:sldId id="308" r:id="rId9"/>
    <p:sldId id="311" r:id="rId10"/>
    <p:sldId id="313" r:id="rId11"/>
    <p:sldId id="305" r:id="rId1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C6"/>
    <a:srgbClr val="DD7500"/>
    <a:srgbClr val="00C1B5"/>
    <a:srgbClr val="72C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>
        <p:scale>
          <a:sx n="69" d="100"/>
          <a:sy n="69" d="100"/>
        </p:scale>
        <p:origin x="394" y="37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65022-2917-4D89-AA3F-33B920A35F2F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A3FDB-A85E-4A04-8188-78A43DF407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5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A3FDB-A85E-4A04-8188-78A43DF407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30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library’s WHY should be articulated in its Strategic Plan.  At the Canton Public we birthed a new Strategic Plan in 2016.  For the first time we used Design Thinking to create this strategic plan. Design Thinking is a 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thinking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process for creative problem solving.” ...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thinking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encourages organizations to focus on the people they're creating for and leads to human-centered products, services, and internal processes. With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thinking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throwing out what you think you know and starting from scratch opens up all kinds of possibilities.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A3FDB-A85E-4A04-8188-78A43DF407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7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2016 we birthed a new strategic plan the summary of which I am going to play for you 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A3FDB-A85E-4A04-8188-78A43DF407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8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A3FDB-A85E-4A04-8188-78A43DF407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6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1DF9C-EC6A-4FC0-A40D-16365DBD1A6D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2140E-AA9C-4E5D-AA0F-2F256E2DDA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0ED5-3E65-4924-98AE-836F9E63F7A4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DEDD1-6761-4105-944D-63F7013378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0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C39E9-69FE-4B99-8972-91472C58D02F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BFE31-08B8-4B74-870F-9959AB5DE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7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88D86-D357-4946-A9C2-78E8BE5F43C8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0E202-CF43-428A-A72B-596D0EE7CD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8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E7F3-EB6C-4197-84B9-07F6BE4F620E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E6B1-7203-41C8-8DA5-E3A546D789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7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86151-4CE0-4A11-8871-9DCDF53A8601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34F73-6F87-4837-93E9-530807F29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0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BCCC3-7C0A-48BC-86BF-D6F753C4528B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8D4FD-B018-46C7-A128-C4665C1898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0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9BEE1-46E0-4CE5-B7D3-86445DC225AF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8509-1FAA-4D51-B535-8469121A39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2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808B7-C7AC-4BA5-89F5-C333ECA660B5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99FF3-4593-48CE-8686-8E5CFCD4B3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7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B99EC-CA49-4152-A474-9BC571902731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4C70D-B0A1-4A6E-990F-B1811A9222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5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96093-CFE0-41BE-95B3-C00DAA0790BC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800C7-48DB-4AC0-B33D-25793BDCF2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1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111976-DC50-4CA7-899F-EDAC1DB0C3D4}" type="datetimeFigureOut">
              <a:rPr lang="en-US"/>
              <a:pPr>
                <a:defRPr/>
              </a:pPr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CDC531-920B-4801-AA97-96F8172EC4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dXli7NCEqU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7596" y="521644"/>
            <a:ext cx="102035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eutraface Display Bold" panose="02000803040000020004" pitchFamily="50" charset="0"/>
              </a:rPr>
              <a:t>The Best Life Business: </a:t>
            </a:r>
            <a:endParaRPr lang="en-US" sz="6000" dirty="0" smtClean="0">
              <a:latin typeface="Neutraface Display Bold" panose="02000803040000020004" pitchFamily="50" charset="0"/>
            </a:endParaRPr>
          </a:p>
          <a:p>
            <a:pPr algn="ctr"/>
            <a:r>
              <a:rPr lang="en-US" sz="6000" dirty="0" smtClean="0">
                <a:latin typeface="Neutraface Display Bold" panose="02000803040000020004" pitchFamily="50" charset="0"/>
              </a:rPr>
              <a:t>A </a:t>
            </a:r>
            <a:r>
              <a:rPr lang="en-US" sz="6000" dirty="0">
                <a:latin typeface="Neutraface Display Bold" panose="02000803040000020004" pitchFamily="50" charset="0"/>
              </a:rPr>
              <a:t>New Approach to Library Programs &amp; </a:t>
            </a:r>
            <a:r>
              <a:rPr lang="en-US" sz="6000" dirty="0" smtClean="0">
                <a:latin typeface="Neutraface Display Bold" panose="02000803040000020004" pitchFamily="50" charset="0"/>
              </a:rPr>
              <a:t>Services</a:t>
            </a:r>
            <a:endParaRPr lang="en-US" sz="6000" dirty="0">
              <a:latin typeface="Neutraface Display Bold" panose="02000803040000020004" pitchFamily="50" charset="0"/>
            </a:endParaRPr>
          </a:p>
          <a:p>
            <a:pPr algn="ctr"/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229" y="5008096"/>
            <a:ext cx="2670279" cy="16460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84168" y="3934150"/>
            <a:ext cx="447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Neutraface Display Bold" panose="02000803040000020004" pitchFamily="50" charset="0"/>
              </a:rPr>
              <a:t>Laura Fawcett </a:t>
            </a:r>
            <a:endParaRPr lang="en-US" sz="2400" b="1" dirty="0" smtClean="0">
              <a:latin typeface="Neutraface Display Bold" panose="02000803040000020004" pitchFamily="50" charset="0"/>
            </a:endParaRPr>
          </a:p>
          <a:p>
            <a:pPr algn="ctr"/>
            <a:r>
              <a:rPr lang="pl-PL" sz="2400" b="1" dirty="0" smtClean="0">
                <a:latin typeface="Neutraface Display Bold" panose="02000803040000020004" pitchFamily="50" charset="0"/>
              </a:rPr>
              <a:t>Program Librarian</a:t>
            </a:r>
            <a:endParaRPr lang="pl-PL" sz="2400" b="1" dirty="0">
              <a:latin typeface="Neutraface Display Bold" panose="02000803040000020004" pitchFamily="50" charset="0"/>
            </a:endParaRPr>
          </a:p>
          <a:p>
            <a:pPr algn="ctr"/>
            <a:r>
              <a:rPr lang="pl-PL" sz="2400" b="1" dirty="0" smtClean="0">
                <a:latin typeface="Neutraface Display Bold" panose="02000803040000020004" pitchFamily="50" charset="0"/>
              </a:rPr>
              <a:t>fawcettl@cantonpl.org</a:t>
            </a:r>
            <a:endParaRPr lang="pl-PL" sz="2400" b="1" dirty="0">
              <a:latin typeface="Neutraface Display Bold" panose="020008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Neutraface Text Bold Alt" panose="02000800040000020004" pitchFamily="50" charset="0"/>
              </a:rPr>
              <a:t>Cocoa and Compliments</a:t>
            </a:r>
            <a:endParaRPr lang="en-US" dirty="0">
              <a:latin typeface="Neutraface Text Bold Alt" panose="02000800040000020004" pitchFamily="50" charset="0"/>
            </a:endParaRPr>
          </a:p>
        </p:txBody>
      </p:sp>
      <p:pic>
        <p:nvPicPr>
          <p:cNvPr id="4" name="JdXli7NCEq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7283" y="1587540"/>
            <a:ext cx="8497434" cy="47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867" y="23428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400" b="1" dirty="0" smtClean="0"/>
              <a:t>Questions?</a:t>
            </a:r>
            <a:endParaRPr lang="en-US" sz="6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867" y="965201"/>
            <a:ext cx="10515600" cy="1227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000" dirty="0" smtClean="0"/>
              <a:t>Thank you!</a:t>
            </a:r>
            <a:endParaRPr lang="en-US" sz="7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62" y="4275667"/>
            <a:ext cx="3810000" cy="2362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4178387"/>
            <a:ext cx="1017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Laura </a:t>
            </a:r>
            <a:r>
              <a:rPr lang="pl-PL" sz="2400" b="1" dirty="0" smtClean="0"/>
              <a:t>Fawcett</a:t>
            </a:r>
            <a:endParaRPr lang="pl-PL" sz="2400" b="1" dirty="0"/>
          </a:p>
          <a:p>
            <a:pPr algn="ctr"/>
            <a:r>
              <a:rPr lang="en-US" sz="2400" b="1" dirty="0" smtClean="0"/>
              <a:t>Best Life Facilitator </a:t>
            </a:r>
            <a:endParaRPr lang="pl-PL" sz="2400" b="1" dirty="0"/>
          </a:p>
          <a:p>
            <a:pPr algn="ctr"/>
            <a:r>
              <a:rPr lang="pl-PL" sz="2400" b="1" dirty="0" smtClean="0"/>
              <a:t>fawcettl@cantonpl.org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3138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000" dirty="0" smtClean="0">
                <a:latin typeface="Neutraface Display Bold" panose="02000803040000020004" pitchFamily="50" charset="0"/>
              </a:rPr>
              <a:t>Start With Why</a:t>
            </a:r>
            <a:endParaRPr lang="en-US" sz="8000" dirty="0">
              <a:latin typeface="Neutraface Display Bold" panose="02000803040000020004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72" y="4085808"/>
            <a:ext cx="1878592" cy="2772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2" y="1484174"/>
            <a:ext cx="4569938" cy="257059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06170" y="2242996"/>
            <a:ext cx="5270009" cy="34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1" y="365125"/>
            <a:ext cx="11296073" cy="1325563"/>
          </a:xfrm>
        </p:spPr>
        <p:txBody>
          <a:bodyPr/>
          <a:lstStyle/>
          <a:p>
            <a:pPr algn="ctr"/>
            <a:r>
              <a:rPr lang="en-US" dirty="0" smtClean="0">
                <a:latin typeface="Neutraface Text Bold Alt" panose="02000800040000020004" pitchFamily="50" charset="0"/>
              </a:rPr>
              <a:t>Best Life Business vs. Public Library Business</a:t>
            </a:r>
            <a:endParaRPr lang="en-US" dirty="0">
              <a:latin typeface="Neutraface Text Bold Alt" panose="0200080004000002000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6563" y="1561379"/>
            <a:ext cx="9100127" cy="4359130"/>
          </a:xfrm>
        </p:spPr>
        <p:txBody>
          <a:bodyPr/>
          <a:lstStyle/>
          <a:p>
            <a:r>
              <a:rPr lang="en-US" dirty="0" smtClean="0">
                <a:latin typeface="Neutraface Text Bold Alt" panose="02000800040000020004" pitchFamily="50" charset="0"/>
              </a:rPr>
              <a:t>Best Life Facilitators</a:t>
            </a:r>
          </a:p>
          <a:p>
            <a:r>
              <a:rPr lang="en-US" dirty="0" smtClean="0">
                <a:latin typeface="Neutraface Text Bold Alt" panose="02000800040000020004" pitchFamily="50" charset="0"/>
              </a:rPr>
              <a:t>Dedicated to Strengthening the Community</a:t>
            </a:r>
          </a:p>
          <a:p>
            <a:r>
              <a:rPr lang="en-US" dirty="0" smtClean="0">
                <a:latin typeface="Neutraface Text Bold Alt" panose="02000800040000020004" pitchFamily="50" charset="0"/>
              </a:rPr>
              <a:t>Books and Traditional Library Programs Still Very Important</a:t>
            </a:r>
          </a:p>
          <a:p>
            <a:r>
              <a:rPr lang="en-US" dirty="0" smtClean="0">
                <a:latin typeface="Neutraface Text Bold Alt" panose="02000800040000020004" pitchFamily="50" charset="0"/>
              </a:rPr>
              <a:t>Not One Size Fits All</a:t>
            </a:r>
          </a:p>
          <a:p>
            <a:r>
              <a:rPr lang="en-US" dirty="0" smtClean="0">
                <a:latin typeface="Neutraface Text Bold Alt" panose="02000800040000020004" pitchFamily="50" charset="0"/>
              </a:rPr>
              <a:t>Don’t Waste Time On Solutions to Problems You Don’t Have </a:t>
            </a:r>
          </a:p>
          <a:p>
            <a:r>
              <a:rPr lang="en-US" dirty="0" smtClean="0">
                <a:latin typeface="Neutraface Text Bold Alt" panose="02000800040000020004" pitchFamily="50" charset="0"/>
              </a:rPr>
              <a:t>Relevant In Face of Changing Technology</a:t>
            </a:r>
          </a:p>
          <a:p>
            <a:r>
              <a:rPr lang="en-US" dirty="0" smtClean="0">
                <a:latin typeface="Neutraface Text Bold Alt" panose="02000800040000020004" pitchFamily="50" charset="0"/>
              </a:rPr>
              <a:t>Think About Programs and Services In a New Way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19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4" y="284628"/>
            <a:ext cx="2481943" cy="6204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5959" y="40573"/>
            <a:ext cx="8131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Neutraface Display Bold" panose="02000803040000020004" pitchFamily="50" charset="0"/>
              </a:rPr>
              <a:t>Focus On the User First</a:t>
            </a:r>
            <a:endParaRPr lang="en-US" sz="5400" dirty="0">
              <a:latin typeface="Neutraface Display Bold" panose="02000803040000020004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705" y="972917"/>
            <a:ext cx="5546136" cy="3145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295" y="4118209"/>
            <a:ext cx="3156080" cy="2371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48" y="4370619"/>
            <a:ext cx="4049486" cy="2277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35" y="284628"/>
            <a:ext cx="1940072" cy="3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34" y="352134"/>
            <a:ext cx="4151694" cy="5918372"/>
          </a:xfrm>
        </p:spPr>
      </p:pic>
    </p:spTree>
    <p:extLst>
      <p:ext uri="{BB962C8B-B14F-4D97-AF65-F5344CB8AC3E}">
        <p14:creationId xmlns:p14="http://schemas.microsoft.com/office/powerpoint/2010/main" val="32552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ategicPlan-Website-Presentation.3g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365" y="198783"/>
            <a:ext cx="10831446" cy="60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900" y="533400"/>
            <a:ext cx="11239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eutraface Text Bold Alt" panose="02000800040000020004" pitchFamily="50" charset="0"/>
              </a:rPr>
              <a:t>Outcomes</a:t>
            </a:r>
            <a:endParaRPr lang="en-US" sz="6000" dirty="0">
              <a:latin typeface="Neutraface Text Bold Alt" panose="02000800040000020004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275" y="5209537"/>
            <a:ext cx="2672749" cy="1648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4677" y="1948139"/>
            <a:ext cx="55299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Neutraface Text Bold Alt" panose="02000800040000020004" pitchFamily="50" charset="0"/>
              </a:rPr>
              <a:t>Learn Something New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Neutraface Text Bold Alt" panose="02000800040000020004" pitchFamily="50" charset="0"/>
              </a:rPr>
              <a:t>Trusted Experts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Neutraface Text Bold Alt" panose="02000800040000020004" pitchFamily="50" charset="0"/>
              </a:rPr>
              <a:t>Meaningful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Neutraface Text Bold Alt" panose="02000800040000020004" pitchFamily="50" charset="0"/>
              </a:rPr>
              <a:t>Have Fun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Neutraface Text Bold Alt" panose="02000800040000020004" pitchFamily="50" charset="0"/>
              </a:rPr>
              <a:t>Feel </a:t>
            </a:r>
            <a:r>
              <a:rPr lang="en-US" sz="3600" b="1" dirty="0" smtClean="0">
                <a:latin typeface="Neutraface Text Bold Alt" panose="02000800040000020004" pitchFamily="50" charset="0"/>
              </a:rPr>
              <a:t>Welcome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>
                <a:latin typeface="Neutraface Text Bold Alt" panose="02000800040000020004" pitchFamily="50" charset="0"/>
              </a:rPr>
              <a:t>Meets Me Where I Am </a:t>
            </a:r>
            <a:endParaRPr lang="en-US" sz="3600" b="1" dirty="0">
              <a:latin typeface="Neutraface Text Bold Alt" panose="020008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23" y="158806"/>
            <a:ext cx="4572009" cy="183185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1" y="1225438"/>
            <a:ext cx="1825652" cy="153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058" y="3509711"/>
            <a:ext cx="3017520" cy="301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55" y="1990658"/>
            <a:ext cx="3715473" cy="27866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01" y="4689761"/>
            <a:ext cx="2529637" cy="2046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36" y="2233023"/>
            <a:ext cx="2361814" cy="4294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015" y="196770"/>
            <a:ext cx="1655180" cy="3009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62" y="5018471"/>
            <a:ext cx="2034841" cy="15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2"/>
          <a:stretch/>
        </p:blipFill>
        <p:spPr>
          <a:xfrm>
            <a:off x="4448667" y="0"/>
            <a:ext cx="5908065" cy="737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6" y="181728"/>
            <a:ext cx="31051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8149</TotalTime>
  <Words>235</Words>
  <Application>Microsoft Office PowerPoint</Application>
  <PresentationFormat>Widescreen</PresentationFormat>
  <Paragraphs>34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Neutraface Display Bold</vt:lpstr>
      <vt:lpstr>Neutraface Text Bold Alt</vt:lpstr>
      <vt:lpstr>Office Theme</vt:lpstr>
      <vt:lpstr>PowerPoint Presentation</vt:lpstr>
      <vt:lpstr>Start With Why</vt:lpstr>
      <vt:lpstr>Best Life Business vs. Public Library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Cocoa and Compliments</vt:lpstr>
      <vt:lpstr>Questions?</vt:lpstr>
    </vt:vector>
  </TitlesOfParts>
  <Company>Canton Public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Fawcett</dc:creator>
  <cp:lastModifiedBy>Laura Fawcett</cp:lastModifiedBy>
  <cp:revision>122</cp:revision>
  <dcterms:created xsi:type="dcterms:W3CDTF">2015-01-23T17:24:34Z</dcterms:created>
  <dcterms:modified xsi:type="dcterms:W3CDTF">2018-04-10T02:13:16Z</dcterms:modified>
</cp:coreProperties>
</file>